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75" r:id="rId2"/>
    <p:sldId id="256" r:id="rId3"/>
    <p:sldId id="265" r:id="rId4"/>
    <p:sldId id="279" r:id="rId5"/>
    <p:sldId id="276" r:id="rId6"/>
    <p:sldId id="281" r:id="rId7"/>
    <p:sldId id="287" r:id="rId8"/>
    <p:sldId id="283" r:id="rId9"/>
    <p:sldId id="288" r:id="rId10"/>
    <p:sldId id="289" r:id="rId11"/>
    <p:sldId id="290" r:id="rId12"/>
    <p:sldId id="29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D8B"/>
    <a:srgbClr val="B9A677"/>
    <a:srgbClr val="C30C1E"/>
    <a:srgbClr val="AE8DC1"/>
    <a:srgbClr val="F2A75F"/>
    <a:srgbClr val="016BA1"/>
    <a:srgbClr val="72C7F0"/>
    <a:srgbClr val="02699E"/>
    <a:srgbClr val="0A93D5"/>
    <a:srgbClr val="383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CAF6B4-17AC-419C-AF46-B22C38313EBE}" v="262" dt="2023-04-05T12:38:19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9" autoAdjust="0"/>
    <p:restoredTop sz="94660"/>
  </p:normalViewPr>
  <p:slideViewPr>
    <p:cSldViewPr snapToGrid="0">
      <p:cViewPr varScale="1">
        <p:scale>
          <a:sx n="88" d="100"/>
          <a:sy n="88" d="100"/>
        </p:scale>
        <p:origin x="63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ão Jesus Caetano" userId="432c6294af2cc7dc" providerId="LiveId" clId="{BBCAF6B4-17AC-419C-AF46-B22C38313EBE}"/>
    <pc:docChg chg="custSel modSld">
      <pc:chgData name="João Jesus Caetano" userId="432c6294af2cc7dc" providerId="LiveId" clId="{BBCAF6B4-17AC-419C-AF46-B22C38313EBE}" dt="2023-04-05T12:38:25.294" v="341" actId="790"/>
      <pc:docMkLst>
        <pc:docMk/>
      </pc:docMkLst>
      <pc:sldChg chg="modSp mod">
        <pc:chgData name="João Jesus Caetano" userId="432c6294af2cc7dc" providerId="LiveId" clId="{BBCAF6B4-17AC-419C-AF46-B22C38313EBE}" dt="2023-04-05T12:38:25.294" v="341" actId="790"/>
        <pc:sldMkLst>
          <pc:docMk/>
          <pc:sldMk cId="3005083928" sldId="256"/>
        </pc:sldMkLst>
        <pc:spChg chg="mod">
          <ac:chgData name="João Jesus Caetano" userId="432c6294af2cc7dc" providerId="LiveId" clId="{BBCAF6B4-17AC-419C-AF46-B22C38313EBE}" dt="2023-04-05T12:38:25.294" v="341" actId="790"/>
          <ac:spMkLst>
            <pc:docMk/>
            <pc:sldMk cId="3005083928" sldId="256"/>
            <ac:spMk id="12" creationId="{CA57A5A9-9511-4729-021A-4469F7F3EE35}"/>
          </ac:spMkLst>
        </pc:spChg>
        <pc:spChg chg="mod">
          <ac:chgData name="João Jesus Caetano" userId="432c6294af2cc7dc" providerId="LiveId" clId="{BBCAF6B4-17AC-419C-AF46-B22C38313EBE}" dt="2023-04-05T12:31:24.447" v="30" actId="20577"/>
          <ac:spMkLst>
            <pc:docMk/>
            <pc:sldMk cId="3005083928" sldId="256"/>
            <ac:spMk id="14" creationId="{3BD40693-AFC9-D9F7-563C-EE1B9EA5B44E}"/>
          </ac:spMkLst>
        </pc:spChg>
      </pc:sldChg>
      <pc:sldChg chg="modSp mod">
        <pc:chgData name="João Jesus Caetano" userId="432c6294af2cc7dc" providerId="LiveId" clId="{BBCAF6B4-17AC-419C-AF46-B22C38313EBE}" dt="2023-04-05T12:34:14.720" v="241" actId="20577"/>
        <pc:sldMkLst>
          <pc:docMk/>
          <pc:sldMk cId="2180619333" sldId="265"/>
        </pc:sldMkLst>
        <pc:spChg chg="mod">
          <ac:chgData name="João Jesus Caetano" userId="432c6294af2cc7dc" providerId="LiveId" clId="{BBCAF6B4-17AC-419C-AF46-B22C38313EBE}" dt="2023-04-05T12:34:14.720" v="241" actId="20577"/>
          <ac:spMkLst>
            <pc:docMk/>
            <pc:sldMk cId="2180619333" sldId="265"/>
            <ac:spMk id="6" creationId="{00000000-0000-0000-0000-000000000000}"/>
          </ac:spMkLst>
        </pc:spChg>
      </pc:sldChg>
      <pc:sldChg chg="modSp mod">
        <pc:chgData name="João Jesus Caetano" userId="432c6294af2cc7dc" providerId="LiveId" clId="{BBCAF6B4-17AC-419C-AF46-B22C38313EBE}" dt="2023-04-05T12:37:12.125" v="335" actId="1076"/>
        <pc:sldMkLst>
          <pc:docMk/>
          <pc:sldMk cId="849836837" sldId="279"/>
        </pc:sldMkLst>
        <pc:spChg chg="mod">
          <ac:chgData name="João Jesus Caetano" userId="432c6294af2cc7dc" providerId="LiveId" clId="{BBCAF6B4-17AC-419C-AF46-B22C38313EBE}" dt="2023-04-05T12:34:48.852" v="273" actId="20577"/>
          <ac:spMkLst>
            <pc:docMk/>
            <pc:sldMk cId="849836837" sldId="279"/>
            <ac:spMk id="4" creationId="{8FA7B3F8-5591-8217-0FC8-FE4F0CA41C00}"/>
          </ac:spMkLst>
        </pc:spChg>
        <pc:spChg chg="mod">
          <ac:chgData name="João Jesus Caetano" userId="432c6294af2cc7dc" providerId="LiveId" clId="{BBCAF6B4-17AC-419C-AF46-B22C38313EBE}" dt="2023-04-05T12:37:12.125" v="335" actId="1076"/>
          <ac:spMkLst>
            <pc:docMk/>
            <pc:sldMk cId="849836837" sldId="279"/>
            <ac:spMk id="6" creationId="{77DEE739-8256-778D-5D12-7DE7F05D81EE}"/>
          </ac:spMkLst>
        </pc:spChg>
        <pc:spChg chg="mod">
          <ac:chgData name="João Jesus Caetano" userId="432c6294af2cc7dc" providerId="LiveId" clId="{BBCAF6B4-17AC-419C-AF46-B22C38313EBE}" dt="2023-04-05T12:35:12.373" v="278" actId="790"/>
          <ac:spMkLst>
            <pc:docMk/>
            <pc:sldMk cId="849836837" sldId="279"/>
            <ac:spMk id="10" creationId="{53E29C88-37C2-A392-491D-E0440AD648A9}"/>
          </ac:spMkLst>
        </pc:spChg>
      </pc:sldChg>
      <pc:sldChg chg="modSp mod">
        <pc:chgData name="João Jesus Caetano" userId="432c6294af2cc7dc" providerId="LiveId" clId="{BBCAF6B4-17AC-419C-AF46-B22C38313EBE}" dt="2023-04-05T12:37:00.140" v="334" actId="1076"/>
        <pc:sldMkLst>
          <pc:docMk/>
          <pc:sldMk cId="3985833002" sldId="281"/>
        </pc:sldMkLst>
        <pc:spChg chg="mod">
          <ac:chgData name="João Jesus Caetano" userId="432c6294af2cc7dc" providerId="LiveId" clId="{BBCAF6B4-17AC-419C-AF46-B22C38313EBE}" dt="2023-04-05T12:35:46.861" v="296" actId="20577"/>
          <ac:spMkLst>
            <pc:docMk/>
            <pc:sldMk cId="3985833002" sldId="281"/>
            <ac:spMk id="7" creationId="{1E4D4492-80A2-6A22-B767-A37ABD6F898A}"/>
          </ac:spMkLst>
        </pc:spChg>
        <pc:spChg chg="mod">
          <ac:chgData name="João Jesus Caetano" userId="432c6294af2cc7dc" providerId="LiveId" clId="{BBCAF6B4-17AC-419C-AF46-B22C38313EBE}" dt="2023-04-05T12:37:00.140" v="334" actId="1076"/>
          <ac:spMkLst>
            <pc:docMk/>
            <pc:sldMk cId="3985833002" sldId="281"/>
            <ac:spMk id="15" creationId="{0BF441D3-165C-090A-041D-16CF6BD3CA85}"/>
          </ac:spMkLst>
        </pc:spChg>
        <pc:spChg chg="mod">
          <ac:chgData name="João Jesus Caetano" userId="432c6294af2cc7dc" providerId="LiveId" clId="{BBCAF6B4-17AC-419C-AF46-B22C38313EBE}" dt="2023-04-05T12:36:56.341" v="333" actId="1076"/>
          <ac:spMkLst>
            <pc:docMk/>
            <pc:sldMk cId="3985833002" sldId="281"/>
            <ac:spMk id="16" creationId="{B822C983-AC50-5B07-D0F6-D2FC79A5BBA4}"/>
          </ac:spMkLst>
        </pc:spChg>
        <pc:spChg chg="mod">
          <ac:chgData name="João Jesus Caetano" userId="432c6294af2cc7dc" providerId="LiveId" clId="{BBCAF6B4-17AC-419C-AF46-B22C38313EBE}" dt="2023-04-05T12:36:36.517" v="324" actId="1076"/>
          <ac:spMkLst>
            <pc:docMk/>
            <pc:sldMk cId="3985833002" sldId="281"/>
            <ac:spMk id="17" creationId="{AB4667D0-863A-2F40-6EAA-FE6BCC8E75F7}"/>
          </ac:spMkLst>
        </pc:spChg>
      </pc:sldChg>
      <pc:sldChg chg="modSp mod">
        <pc:chgData name="João Jesus Caetano" userId="432c6294af2cc7dc" providerId="LiveId" clId="{BBCAF6B4-17AC-419C-AF46-B22C38313EBE}" dt="2023-04-05T12:37:43.944" v="340" actId="114"/>
        <pc:sldMkLst>
          <pc:docMk/>
          <pc:sldMk cId="4100945940" sldId="283"/>
        </pc:sldMkLst>
        <pc:spChg chg="mod">
          <ac:chgData name="João Jesus Caetano" userId="432c6294af2cc7dc" providerId="LiveId" clId="{BBCAF6B4-17AC-419C-AF46-B22C38313EBE}" dt="2023-04-05T12:37:43.944" v="340" actId="114"/>
          <ac:spMkLst>
            <pc:docMk/>
            <pc:sldMk cId="4100945940" sldId="283"/>
            <ac:spMk id="5" creationId="{6D3C4B7D-35B9-0AC4-8CC7-CCF42DAB905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9DC52-F313-48B7-88C8-734577CF0AEF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 dirty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06E6D-67D2-44B3-9378-BD100C8B79D1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58689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54CEE-A7E4-6B4E-850A-C57C562278B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564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6E6D-67D2-44B3-9378-BD100C8B79D1}" type="slidenum">
              <a:rPr lang="pt-PT" smtClean="0"/>
              <a:t>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38667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3264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45134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6585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90071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25041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4753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2713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41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83223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00106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0366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FFDAF-0174-458D-9619-B78F20C8D8A7}" type="datetimeFigureOut">
              <a:rPr lang="pt-PT" smtClean="0"/>
              <a:t>05/04/2023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A4DF4-2857-4F9F-94F3-1D12EF420C8D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6086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72B85D7-5E52-44A7-02C0-1F1DF1A34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2000" y="4552107"/>
            <a:ext cx="3744000" cy="87047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F1732EB-8444-174B-5F4C-7C2DC9A18004}"/>
              </a:ext>
            </a:extLst>
          </p:cNvPr>
          <p:cNvSpPr txBox="1"/>
          <p:nvPr/>
        </p:nvSpPr>
        <p:spPr>
          <a:xfrm>
            <a:off x="0" y="1832867"/>
            <a:ext cx="7008000" cy="26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PT" sz="7800" dirty="0">
                <a:solidFill>
                  <a:srgbClr val="016BA1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Já Chegámos?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PT" sz="1500" dirty="0">
                <a:solidFill>
                  <a:srgbClr val="016BA1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(A Perspetiva Nacional sobre o Planeamento em Mobilidade Sustentável)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pt-PT" sz="4800" dirty="0">
              <a:solidFill>
                <a:srgbClr val="02699E"/>
              </a:solidFill>
              <a:latin typeface="Arial Rounded MT Bold" panose="020F0704030504030204" pitchFamily="34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PT" sz="3600" dirty="0">
                <a:solidFill>
                  <a:srgbClr val="016BA1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João Jesus Caetano, IMT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24ED296-BA6B-D597-CA9F-39F9B3150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570" y="1832867"/>
            <a:ext cx="5184000" cy="366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17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388D1C5-2442-CDDE-5B65-1DCD70813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7925" y="1119187"/>
            <a:ext cx="7296150" cy="46196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127D64F-C647-4EB2-A27C-072E63BFCE23}"/>
              </a:ext>
            </a:extLst>
          </p:cNvPr>
          <p:cNvSpPr txBox="1"/>
          <p:nvPr/>
        </p:nvSpPr>
        <p:spPr>
          <a:xfrm>
            <a:off x="7883371" y="150835"/>
            <a:ext cx="4100889" cy="1015663"/>
          </a:xfrm>
          <a:prstGeom prst="rect">
            <a:avLst/>
          </a:prstGeom>
          <a:solidFill>
            <a:srgbClr val="72C7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6000" b="1" dirty="0">
                <a:latin typeface="Arial Rounded MT Bold" panose="020F0704030504030204" pitchFamily="34" charset="0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168972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CCF304F-F474-F14D-13DB-DB2E8ACAEA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16" y="1166498"/>
            <a:ext cx="8995137" cy="252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229A011-10A2-5169-21E1-BBEBF79AC9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110" y="3205139"/>
            <a:ext cx="3310992" cy="3240000"/>
          </a:xfrm>
          <a:prstGeom prst="rect">
            <a:avLst/>
          </a:prstGeom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38D8E7F-5A36-9E61-541E-4BB051F7AA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587" y="3205139"/>
            <a:ext cx="3231381" cy="3240000"/>
          </a:xfrm>
          <a:prstGeom prst="rect">
            <a:avLst/>
          </a:prstGeom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32ECA96-955E-A94F-98CE-0D040E4F1C3D}"/>
              </a:ext>
            </a:extLst>
          </p:cNvPr>
          <p:cNvSpPr txBox="1"/>
          <p:nvPr/>
        </p:nvSpPr>
        <p:spPr>
          <a:xfrm>
            <a:off x="7883371" y="150835"/>
            <a:ext cx="4100889" cy="1015663"/>
          </a:xfrm>
          <a:prstGeom prst="rect">
            <a:avLst/>
          </a:prstGeom>
          <a:solidFill>
            <a:srgbClr val="72C7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6000" b="1" dirty="0">
                <a:latin typeface="Arial Rounded MT Bold" panose="020F0704030504030204" pitchFamily="34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3923888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19E134-EBBF-CF48-8ABD-F0FA14837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1287" y="2830380"/>
            <a:ext cx="5149425" cy="119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9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52FD67DD-39D8-7E0A-C10F-8E970F168C04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381"/>
          <a:stretch/>
        </p:blipFill>
        <p:spPr>
          <a:xfrm>
            <a:off x="0" y="993252"/>
            <a:ext cx="6012000" cy="625662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A57A5A9-9511-4729-021A-4469F7F3EE35}"/>
              </a:ext>
            </a:extLst>
          </p:cNvPr>
          <p:cNvSpPr txBox="1"/>
          <p:nvPr/>
        </p:nvSpPr>
        <p:spPr>
          <a:xfrm>
            <a:off x="-2" y="-13064"/>
            <a:ext cx="6012000" cy="100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3600" dirty="0">
                <a:latin typeface="Arial Rounded MT Bold" panose="020F0704030504030204" pitchFamily="34" charset="77"/>
              </a:rPr>
              <a:t>Nova Iorque em 1900 …</a:t>
            </a:r>
          </a:p>
          <a:p>
            <a:pPr>
              <a:lnSpc>
                <a:spcPct val="150000"/>
              </a:lnSpc>
            </a:pPr>
            <a:endParaRPr lang="pt-PT" sz="400" dirty="0">
              <a:latin typeface="Arial Rounded MT Bold" panose="020F0704030504030204" pitchFamily="34" charset="77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EA89FA5A-227C-06E3-B123-5AA2FD4A5816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701"/>
          <a:stretch/>
        </p:blipFill>
        <p:spPr>
          <a:xfrm>
            <a:off x="6180002" y="993252"/>
            <a:ext cx="6012000" cy="6558077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3BD40693-AFC9-D9F7-563C-EE1B9EA5B44E}"/>
              </a:ext>
            </a:extLst>
          </p:cNvPr>
          <p:cNvSpPr txBox="1"/>
          <p:nvPr/>
        </p:nvSpPr>
        <p:spPr>
          <a:xfrm>
            <a:off x="6188020" y="-14748"/>
            <a:ext cx="6016937" cy="100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3600" dirty="0">
                <a:latin typeface="Arial Rounded MT Bold" panose="020F0704030504030204" pitchFamily="34" charset="77"/>
              </a:rPr>
              <a:t>… e 13 anos depois</a:t>
            </a:r>
          </a:p>
          <a:p>
            <a:pPr>
              <a:lnSpc>
                <a:spcPct val="150000"/>
              </a:lnSpc>
            </a:pPr>
            <a:endParaRPr lang="en-GB" sz="4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0508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9E420919-271D-A6C9-539C-1335AED331CA}"/>
              </a:ext>
            </a:extLst>
          </p:cNvPr>
          <p:cNvGrpSpPr/>
          <p:nvPr/>
        </p:nvGrpSpPr>
        <p:grpSpPr>
          <a:xfrm>
            <a:off x="1654249" y="300150"/>
            <a:ext cx="8901916" cy="6257702"/>
            <a:chOff x="1654249" y="300150"/>
            <a:chExt cx="8901916" cy="6257702"/>
          </a:xfrm>
        </p:grpSpPr>
        <p:pic>
          <p:nvPicPr>
            <p:cNvPr id="3" name="Picture 6" descr="traffic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9203" y="300150"/>
              <a:ext cx="2973362" cy="6257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7" descr="smog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249" y="300151"/>
              <a:ext cx="2973362" cy="6257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82565" y="300151"/>
              <a:ext cx="2973600" cy="6257701"/>
            </a:xfrm>
            <a:prstGeom prst="rect">
              <a:avLst/>
            </a:prstGeom>
          </p:spPr>
        </p:pic>
      </p:grpSp>
      <p:sp>
        <p:nvSpPr>
          <p:cNvPr id="6" name="Title 1"/>
          <p:cNvSpPr txBox="1">
            <a:spLocks/>
          </p:cNvSpPr>
          <p:nvPr/>
        </p:nvSpPr>
        <p:spPr>
          <a:xfrm>
            <a:off x="1654249" y="300148"/>
            <a:ext cx="8883501" cy="625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venir Book"/>
              </a:rPr>
              <a:t>4 milhões </a:t>
            </a:r>
            <a:r>
              <a:rPr lang="pt-PT" sz="3200" b="1" dirty="0">
                <a:latin typeface="Arial Rounded MT Bold" panose="020F0704030504030204" pitchFamily="34" charset="0"/>
                <a:cs typeface="Avenir Book"/>
              </a:rPr>
              <a:t>mortes prematuras / ano</a:t>
            </a:r>
          </a:p>
          <a:p>
            <a:endParaRPr lang="pt-PT" sz="3200" b="1" dirty="0">
              <a:latin typeface="Arial Rounded MT Bold" panose="020F0704030504030204" pitchFamily="34" charset="0"/>
              <a:cs typeface="Avenir Book"/>
            </a:endParaRPr>
          </a:p>
          <a:p>
            <a:endParaRPr lang="pt-PT" sz="3200" b="1" dirty="0">
              <a:latin typeface="Arial Rounded MT Bold" panose="020F0704030504030204" pitchFamily="34" charset="0"/>
              <a:cs typeface="Avenir Book"/>
            </a:endParaRPr>
          </a:p>
          <a:p>
            <a:r>
              <a:rPr lang="pt-P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venir Book"/>
              </a:rPr>
              <a:t>90% </a:t>
            </a:r>
            <a:r>
              <a:rPr lang="pt-PT" sz="3200" b="1" dirty="0">
                <a:latin typeface="Arial Rounded MT Bold" panose="020F0704030504030204" pitchFamily="34" charset="0"/>
                <a:cs typeface="Avenir Book"/>
              </a:rPr>
              <a:t>tempo parados &amp; </a:t>
            </a:r>
            <a:r>
              <a:rPr lang="pt-P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venir Book"/>
              </a:rPr>
              <a:t>1,7</a:t>
            </a:r>
            <a:r>
              <a:rPr lang="pt-PT" sz="3200" b="1" dirty="0">
                <a:solidFill>
                  <a:srgbClr val="FF0000"/>
                </a:solidFill>
                <a:latin typeface="Arial Rounded MT Bold" panose="020F0704030504030204" pitchFamily="34" charset="0"/>
                <a:cs typeface="Avenir Book"/>
              </a:rPr>
              <a:t> </a:t>
            </a:r>
            <a:r>
              <a:rPr lang="pt-PT" sz="3200" b="1" dirty="0">
                <a:latin typeface="Arial Rounded MT Bold" panose="020F0704030504030204" pitchFamily="34" charset="0"/>
                <a:cs typeface="Avenir Book"/>
              </a:rPr>
              <a:t> pessoas / carro</a:t>
            </a:r>
          </a:p>
          <a:p>
            <a:endParaRPr lang="pt-PT" sz="3200" b="1" dirty="0">
              <a:latin typeface="Arial Rounded MT Bold" panose="020F0704030504030204" pitchFamily="34" charset="0"/>
              <a:cs typeface="Avenir Book"/>
            </a:endParaRPr>
          </a:p>
          <a:p>
            <a:endParaRPr lang="pt-PT" sz="3200" b="1" dirty="0">
              <a:latin typeface="Arial Rounded MT Bold" panose="020F0704030504030204" pitchFamily="34" charset="0"/>
              <a:cs typeface="Avenir Book"/>
            </a:endParaRPr>
          </a:p>
          <a:p>
            <a:r>
              <a:rPr lang="pt-P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venir Book"/>
              </a:rPr>
              <a:t>12 m</a:t>
            </a:r>
            <a:r>
              <a:rPr lang="pt-PT" sz="32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venir Book"/>
              </a:rPr>
              <a:t>2 </a:t>
            </a:r>
            <a:r>
              <a:rPr lang="pt-P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venir Book"/>
              </a:rPr>
              <a:t>/ carro</a:t>
            </a:r>
            <a:r>
              <a:rPr lang="pt-PT" sz="32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venir Book"/>
              </a:rPr>
              <a:t> </a:t>
            </a:r>
            <a:r>
              <a:rPr lang="pt-PT" sz="3200" b="1" dirty="0">
                <a:latin typeface="Arial Rounded MT Bold" panose="020F0704030504030204" pitchFamily="34" charset="0"/>
                <a:cs typeface="Avenir Book"/>
              </a:rPr>
              <a:t>espaço para estacionamento</a:t>
            </a:r>
          </a:p>
          <a:p>
            <a:endParaRPr lang="pt-PT" sz="3200" b="1" dirty="0">
              <a:latin typeface="Arial Rounded MT Bold" panose="020F0704030504030204" pitchFamily="34" charset="0"/>
              <a:cs typeface="Avenir Book"/>
            </a:endParaRPr>
          </a:p>
          <a:p>
            <a:endParaRPr lang="pt-PT" sz="3200" b="1" dirty="0">
              <a:latin typeface="Arial Rounded MT Bold" panose="020F0704030504030204" pitchFamily="34" charset="0"/>
              <a:cs typeface="Avenir Book"/>
            </a:endParaRPr>
          </a:p>
          <a:p>
            <a:r>
              <a:rPr lang="pt-P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Avenir Book"/>
              </a:rPr>
              <a:t>15%</a:t>
            </a:r>
            <a:r>
              <a:rPr lang="pt-PT" sz="3200" b="1" baseline="30000" dirty="0">
                <a:solidFill>
                  <a:srgbClr val="FF0000"/>
                </a:solidFill>
                <a:latin typeface="Arial Rounded MT Bold" panose="020F0704030504030204" pitchFamily="34" charset="0"/>
                <a:cs typeface="Avenir Book"/>
              </a:rPr>
              <a:t> </a:t>
            </a:r>
            <a:r>
              <a:rPr lang="pt-PT" sz="3200" b="1" dirty="0">
                <a:latin typeface="Arial Rounded MT Bold" panose="020F0704030504030204" pitchFamily="34" charset="0"/>
                <a:cs typeface="Avenir Book"/>
              </a:rPr>
              <a:t> emissões globais de CO</a:t>
            </a:r>
            <a:r>
              <a:rPr lang="pt-PT" sz="3200" b="1" baseline="-25000" dirty="0">
                <a:latin typeface="Arial Rounded MT Bold" panose="020F0704030504030204" pitchFamily="34" charset="0"/>
                <a:cs typeface="Avenir Book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8061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A7B3F8-5591-8217-0FC8-FE4F0CA41C00}"/>
              </a:ext>
            </a:extLst>
          </p:cNvPr>
          <p:cNvSpPr txBox="1"/>
          <p:nvPr/>
        </p:nvSpPr>
        <p:spPr>
          <a:xfrm>
            <a:off x="9726" y="-3728"/>
            <a:ext cx="12192002" cy="118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4400" dirty="0">
                <a:solidFill>
                  <a:srgbClr val="016BA1"/>
                </a:solidFill>
                <a:latin typeface="Arial Rounded MT Bold" panose="020F0704030504030204" pitchFamily="34" charset="77"/>
              </a:rPr>
              <a:t>Emissões de GEE por sector UE-27</a:t>
            </a:r>
          </a:p>
          <a:p>
            <a:pPr>
              <a:lnSpc>
                <a:spcPct val="150000"/>
              </a:lnSpc>
            </a:pPr>
            <a:endParaRPr lang="pt-PT" sz="400" dirty="0">
              <a:latin typeface="Arial Rounded MT Bold" panose="020F0704030504030204" pitchFamily="34" charset="77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1174B57-2819-F110-E0E4-AE07FEDDCAD0}"/>
              </a:ext>
            </a:extLst>
          </p:cNvPr>
          <p:cNvSpPr txBox="1"/>
          <p:nvPr/>
        </p:nvSpPr>
        <p:spPr>
          <a:xfrm rot="16200000">
            <a:off x="9376065" y="3286333"/>
            <a:ext cx="4738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Statistical Pocketbook 2022 – European Commission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F8BFD94-99BE-6EB8-0B84-FDE3A2ABB4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584" y="1578657"/>
            <a:ext cx="10450084" cy="4680000"/>
          </a:xfrm>
          <a:prstGeom prst="rect">
            <a:avLst/>
          </a:prstGeom>
        </p:spPr>
      </p:pic>
      <p:pic>
        <p:nvPicPr>
          <p:cNvPr id="9" name="Picture 2" descr="União Europeia e a Covid-19">
            <a:extLst>
              <a:ext uri="{FF2B5EF4-FFF2-40B4-BE49-F238E27FC236}">
                <a16:creationId xmlns:a16="http://schemas.microsoft.com/office/drawing/2014/main" id="{7482E36C-A2E1-6AEE-E792-ED06F227B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8707884" y="2942483"/>
            <a:ext cx="3886852" cy="11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7DEE739-8256-778D-5D12-7DE7F05D81EE}"/>
              </a:ext>
            </a:extLst>
          </p:cNvPr>
          <p:cNvSpPr txBox="1"/>
          <p:nvPr/>
        </p:nvSpPr>
        <p:spPr>
          <a:xfrm>
            <a:off x="6668222" y="2523830"/>
            <a:ext cx="3223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rgbClr val="F2A75F"/>
                </a:solidFill>
                <a:highlight>
                  <a:srgbClr val="FFFF00"/>
                </a:highlight>
              </a:rPr>
              <a:t>Transportes +33%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3E29C88-37C2-A392-491D-E0440AD648A9}"/>
              </a:ext>
            </a:extLst>
          </p:cNvPr>
          <p:cNvSpPr txBox="1"/>
          <p:nvPr/>
        </p:nvSpPr>
        <p:spPr>
          <a:xfrm>
            <a:off x="8063329" y="3406841"/>
            <a:ext cx="216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rgbClr val="193D8B"/>
                </a:solidFill>
                <a:highlight>
                  <a:srgbClr val="FFFF00"/>
                </a:highlight>
              </a:rPr>
              <a:t>Total -22% </a:t>
            </a:r>
          </a:p>
        </p:txBody>
      </p:sp>
    </p:spTree>
    <p:extLst>
      <p:ext uri="{BB962C8B-B14F-4D97-AF65-F5344CB8AC3E}">
        <p14:creationId xmlns:p14="http://schemas.microsoft.com/office/powerpoint/2010/main" val="849836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pinimg.com/736x/e2/1d/ad/e21dad198eb7442adededb15bae6b3f7--jokers-wild-star-trek.jpg">
            <a:extLst>
              <a:ext uri="{FF2B5EF4-FFF2-40B4-BE49-F238E27FC236}">
                <a16:creationId xmlns:a16="http://schemas.microsoft.com/office/drawing/2014/main" id="{36E7DF47-2D2E-FFA9-9667-163975A7D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6909" y="0"/>
            <a:ext cx="5767982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196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432D947-E756-C70E-8B49-33DA3DF5A9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6110" y="1184739"/>
            <a:ext cx="9729134" cy="5436000"/>
          </a:xfrm>
          <a:prstGeom prst="rect">
            <a:avLst/>
          </a:prstGeom>
        </p:spPr>
      </p:pic>
      <p:pic>
        <p:nvPicPr>
          <p:cNvPr id="6" name="Picture 2" descr="União Europeia e a Covid-19">
            <a:extLst>
              <a:ext uri="{FF2B5EF4-FFF2-40B4-BE49-F238E27FC236}">
                <a16:creationId xmlns:a16="http://schemas.microsoft.com/office/drawing/2014/main" id="{95EEFDAC-AABF-5389-FF41-CD43F3CA0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8033707" y="2852782"/>
            <a:ext cx="4707650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E4D4492-80A2-6A22-B767-A37ABD6F898A}"/>
              </a:ext>
            </a:extLst>
          </p:cNvPr>
          <p:cNvSpPr txBox="1"/>
          <p:nvPr/>
        </p:nvSpPr>
        <p:spPr>
          <a:xfrm>
            <a:off x="-2" y="-3728"/>
            <a:ext cx="12192002" cy="118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4400" dirty="0">
                <a:solidFill>
                  <a:srgbClr val="016BA1"/>
                </a:solidFill>
                <a:latin typeface="Arial Rounded MT Bold" panose="020F0704030504030204" pitchFamily="34" charset="77"/>
              </a:rPr>
              <a:t>Emissões de GEE por modo UE-27</a:t>
            </a:r>
          </a:p>
          <a:p>
            <a:pPr>
              <a:lnSpc>
                <a:spcPct val="150000"/>
              </a:lnSpc>
            </a:pPr>
            <a:endParaRPr lang="pt-PT" sz="400" dirty="0">
              <a:latin typeface="Arial Rounded MT Bold" panose="020F0704030504030204" pitchFamily="34" charset="77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E18A485-315F-8216-8018-E03596DA02CF}"/>
              </a:ext>
            </a:extLst>
          </p:cNvPr>
          <p:cNvSpPr txBox="1"/>
          <p:nvPr/>
        </p:nvSpPr>
        <p:spPr>
          <a:xfrm rot="16200000">
            <a:off x="9376065" y="3286333"/>
            <a:ext cx="4738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Statistical Pocketbook 2022 – European Commission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BF441D3-165C-090A-041D-16CF6BD3CA85}"/>
              </a:ext>
            </a:extLst>
          </p:cNvPr>
          <p:cNvSpPr txBox="1"/>
          <p:nvPr/>
        </p:nvSpPr>
        <p:spPr>
          <a:xfrm>
            <a:off x="6187786" y="1541769"/>
            <a:ext cx="2855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rgbClr val="AE8DC1"/>
                </a:solidFill>
                <a:highlight>
                  <a:srgbClr val="FFFF00"/>
                </a:highlight>
              </a:rPr>
              <a:t>Aviação +125%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822C983-AC50-5B07-D0F6-D2FC79A5BBA4}"/>
              </a:ext>
            </a:extLst>
          </p:cNvPr>
          <p:cNvSpPr txBox="1"/>
          <p:nvPr/>
        </p:nvSpPr>
        <p:spPr>
          <a:xfrm>
            <a:off x="6640288" y="2855446"/>
            <a:ext cx="3203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rgbClr val="C30C1E"/>
                </a:solidFill>
                <a:highlight>
                  <a:srgbClr val="FFFF00"/>
                </a:highlight>
              </a:rPr>
              <a:t>Rodoviário +30%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B4667D0-863A-2F40-6EAA-FE6BCC8E75F7}"/>
              </a:ext>
            </a:extLst>
          </p:cNvPr>
          <p:cNvSpPr txBox="1"/>
          <p:nvPr/>
        </p:nvSpPr>
        <p:spPr>
          <a:xfrm>
            <a:off x="6535183" y="4667813"/>
            <a:ext cx="320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rgbClr val="B9A677"/>
                </a:solidFill>
                <a:highlight>
                  <a:srgbClr val="FFFF00"/>
                </a:highlight>
              </a:rPr>
              <a:t>Ferroviário -70%</a:t>
            </a:r>
          </a:p>
        </p:txBody>
      </p:sp>
    </p:spTree>
    <p:extLst>
      <p:ext uri="{BB962C8B-B14F-4D97-AF65-F5344CB8AC3E}">
        <p14:creationId xmlns:p14="http://schemas.microsoft.com/office/powerpoint/2010/main" val="398583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EB8EB52-B22C-10F8-C476-B8A99FDF3C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04000" y="658666"/>
            <a:ext cx="8784000" cy="604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5DA20F7-0B80-C2EC-B8C0-9B60567F98E0}"/>
              </a:ext>
            </a:extLst>
          </p:cNvPr>
          <p:cNvSpPr txBox="1"/>
          <p:nvPr/>
        </p:nvSpPr>
        <p:spPr>
          <a:xfrm>
            <a:off x="7883371" y="150835"/>
            <a:ext cx="4100889" cy="1015663"/>
          </a:xfrm>
          <a:prstGeom prst="rect">
            <a:avLst/>
          </a:prstGeom>
          <a:solidFill>
            <a:srgbClr val="72C7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6000" b="1" dirty="0">
                <a:latin typeface="Arial Rounded MT Bold" panose="020F0704030504030204" pitchFamily="34" charset="0"/>
              </a:rPr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12998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02A7C33-9FA8-97E4-E755-1FA1C83ADA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2070" y="1070758"/>
            <a:ext cx="7507857" cy="576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1D6B544-C978-56F7-C346-DDBE20457FBE}"/>
              </a:ext>
            </a:extLst>
          </p:cNvPr>
          <p:cNvSpPr txBox="1"/>
          <p:nvPr/>
        </p:nvSpPr>
        <p:spPr>
          <a:xfrm rot="16200000">
            <a:off x="9298430" y="3286333"/>
            <a:ext cx="4894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Cal Matters based on data from official sources – 2023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D3C4B7D-35B9-0AC4-8CC7-CCF42DAB9057}"/>
              </a:ext>
            </a:extLst>
          </p:cNvPr>
          <p:cNvSpPr txBox="1"/>
          <p:nvPr/>
        </p:nvSpPr>
        <p:spPr>
          <a:xfrm>
            <a:off x="-2" y="-3728"/>
            <a:ext cx="12192002" cy="118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>
                <a:solidFill>
                  <a:srgbClr val="016BA1"/>
                </a:solidFill>
                <a:latin typeface="Arial Rounded MT Bold" panose="020F0704030504030204" pitchFamily="34" charset="77"/>
              </a:rPr>
              <a:t>“</a:t>
            </a:r>
            <a:r>
              <a:rPr lang="en-US" sz="4400" i="1" dirty="0">
                <a:solidFill>
                  <a:srgbClr val="016BA1"/>
                </a:solidFill>
                <a:latin typeface="Arial Rounded MT Bold" panose="020F0704030504030204" pitchFamily="34" charset="77"/>
              </a:rPr>
              <a:t>California bumpy road to zero emissions</a:t>
            </a:r>
            <a:r>
              <a:rPr lang="en-US" sz="4400" dirty="0">
                <a:solidFill>
                  <a:srgbClr val="016BA1"/>
                </a:solidFill>
                <a:latin typeface="Arial Rounded MT Bold" panose="020F0704030504030204" pitchFamily="34" charset="77"/>
              </a:rPr>
              <a:t>”</a:t>
            </a:r>
          </a:p>
          <a:p>
            <a:pPr>
              <a:lnSpc>
                <a:spcPct val="150000"/>
              </a:lnSpc>
            </a:pPr>
            <a:endParaRPr lang="pt-PT" sz="4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0945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m texto, relva, comboio, ar livre&#10;&#10;Descrição gerada automaticamente">
            <a:extLst>
              <a:ext uri="{FF2B5EF4-FFF2-40B4-BE49-F238E27FC236}">
                <a16:creationId xmlns:a16="http://schemas.microsoft.com/office/drawing/2014/main" id="{00E45FBE-654B-4CFE-3AD5-B497F67B8D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000" y="658666"/>
            <a:ext cx="10048000" cy="5652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A2E6B6A-8B43-C1EA-EA39-3E33322FD9E8}"/>
              </a:ext>
            </a:extLst>
          </p:cNvPr>
          <p:cNvSpPr txBox="1"/>
          <p:nvPr/>
        </p:nvSpPr>
        <p:spPr>
          <a:xfrm>
            <a:off x="7883371" y="150835"/>
            <a:ext cx="4100889" cy="1015663"/>
          </a:xfrm>
          <a:prstGeom prst="rect">
            <a:avLst/>
          </a:prstGeom>
          <a:solidFill>
            <a:srgbClr val="72C7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6000" b="1" dirty="0">
                <a:latin typeface="Arial Rounded MT Bold" panose="020F0704030504030204" pitchFamily="34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758451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3525</TotalTime>
  <Words>125</Words>
  <Application>Microsoft Office PowerPoint</Application>
  <PresentationFormat>Ecrã Panorâmico</PresentationFormat>
  <Paragraphs>33</Paragraphs>
  <Slides>12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João Jesus Caetano</dc:creator>
  <cp:lastModifiedBy>João Jesus Caetano</cp:lastModifiedBy>
  <cp:revision>12</cp:revision>
  <dcterms:created xsi:type="dcterms:W3CDTF">2022-11-25T08:55:53Z</dcterms:created>
  <dcterms:modified xsi:type="dcterms:W3CDTF">2023-04-05T12:38:28Z</dcterms:modified>
</cp:coreProperties>
</file>